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7"/>
  </p:notesMasterIdLst>
  <p:handoutMasterIdLst>
    <p:handoutMasterId r:id="rId18"/>
  </p:handoutMasterIdLst>
  <p:sldIdLst>
    <p:sldId id="256" r:id="rId5"/>
    <p:sldId id="327" r:id="rId6"/>
    <p:sldId id="328" r:id="rId7"/>
    <p:sldId id="330" r:id="rId8"/>
    <p:sldId id="338" r:id="rId9"/>
    <p:sldId id="331" r:id="rId10"/>
    <p:sldId id="334" r:id="rId11"/>
    <p:sldId id="337" r:id="rId12"/>
    <p:sldId id="332" r:id="rId13"/>
    <p:sldId id="335" r:id="rId14"/>
    <p:sldId id="333" r:id="rId15"/>
    <p:sldId id="263" r:id="rId16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6400" autoAdjust="0"/>
  </p:normalViewPr>
  <p:slideViewPr>
    <p:cSldViewPr>
      <p:cViewPr varScale="1">
        <p:scale>
          <a:sx n="186" d="100"/>
          <a:sy n="186" d="100"/>
        </p:scale>
        <p:origin x="216" y="32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6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31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9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86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63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85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31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Operator Overloading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865BE-4A90-D343-8A49-2926569A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2191F-8D9D-8749-9555-57A690DAC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9C11-32D4-2F49-89D1-229A9D29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2619-F5F8-7F49-AF46-9CB7414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399" y="1416051"/>
            <a:ext cx="3135180" cy="4529138"/>
          </a:xfrm>
        </p:spPr>
        <p:txBody>
          <a:bodyPr/>
          <a:lstStyle/>
          <a:p>
            <a:r>
              <a:rPr lang="en-US" sz="2000" dirty="0"/>
              <a:t>Adding Comparison Operators to the Quantity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9574-28D2-4845-B21A-BAA2FC9AD7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1B51-43F9-8E4D-94B7-E0D4847844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4BBF6-7D8C-3C40-9C3A-EAAD9D513D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3540A-8B61-5B40-BC9A-4EB8E4B3C112}"/>
              </a:ext>
            </a:extLst>
          </p:cNvPr>
          <p:cNvSpPr txBox="1"/>
          <p:nvPr/>
        </p:nvSpPr>
        <p:spPr>
          <a:xfrm>
            <a:off x="396798" y="1428334"/>
            <a:ext cx="5616624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value=0):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numerical operators omitted for brevity ...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_ne_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_le_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23D1D-9DEC-5544-A3E3-0F1FB7ECFA87}"/>
              </a:ext>
            </a:extLst>
          </p:cNvPr>
          <p:cNvSpPr txBox="1"/>
          <p:nvPr/>
        </p:nvSpPr>
        <p:spPr>
          <a:xfrm>
            <a:off x="6154560" y="2641182"/>
            <a:ext cx="3135180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=', q1, ',q2 =', q2)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+ q2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=', q3)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&lt; q2: ', q1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&gt; q2: ', q3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== q1: ', q3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69D53-2656-574A-9FE3-7CB046300617}"/>
              </a:ext>
            </a:extLst>
          </p:cNvPr>
          <p:cNvSpPr txBox="1"/>
          <p:nvPr/>
        </p:nvSpPr>
        <p:spPr>
          <a:xfrm>
            <a:off x="6668788" y="5436610"/>
            <a:ext cx="3033183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&lt; q2:  True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&gt; q2:  True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== q1:  False</a:t>
            </a:r>
          </a:p>
        </p:txBody>
      </p:sp>
    </p:spTree>
    <p:extLst>
      <p:ext uri="{BB962C8B-B14F-4D97-AF65-F5344CB8AC3E}">
        <p14:creationId xmlns:p14="http://schemas.microsoft.com/office/powerpoint/2010/main" val="46808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6D6-1351-0748-958C-696E843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A7B829-D09F-F84A-B4DD-9E5259133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42788"/>
              </p:ext>
            </p:extLst>
          </p:nvPr>
        </p:nvGraphicFramePr>
        <p:xfrm>
          <a:off x="779074" y="1623202"/>
          <a:ext cx="83461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301">
                  <a:extLst>
                    <a:ext uri="{9D8B030D-6E8A-4147-A177-3AD203B41FA5}">
                      <a16:colId xmlns:a16="http://schemas.microsoft.com/office/drawing/2014/main" val="3796922713"/>
                    </a:ext>
                  </a:extLst>
                </a:gridCol>
                <a:gridCol w="2966574">
                  <a:extLst>
                    <a:ext uri="{9D8B030D-6E8A-4147-A177-3AD203B41FA5}">
                      <a16:colId xmlns:a16="http://schemas.microsoft.com/office/drawing/2014/main" val="281928679"/>
                    </a:ext>
                  </a:extLst>
                </a:gridCol>
                <a:gridCol w="3363257">
                  <a:extLst>
                    <a:ext uri="{9D8B030D-6E8A-4147-A177-3AD203B41FA5}">
                      <a16:colId xmlns:a16="http://schemas.microsoft.com/office/drawing/2014/main" val="987885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6302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and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2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_and_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540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or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_or_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7555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q1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_not_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52400534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78D8-0697-374A-AFD5-F39539295E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34E7-B2E1-D241-BF1A-99B4EDED41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7FB89-63E1-5240-9D63-052D2DE1C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E4E7A-DE58-2649-8836-1FE972C3E0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5300" y="3638548"/>
            <a:ext cx="8913681" cy="2490789"/>
          </a:xfrm>
        </p:spPr>
        <p:txBody>
          <a:bodyPr/>
          <a:lstStyle/>
          <a:p>
            <a:r>
              <a:rPr lang="en-US" sz="2400" dirty="0"/>
              <a:t>Logical Operators don’t make sense for the Quantity type</a:t>
            </a:r>
          </a:p>
          <a:p>
            <a:pPr lvl="1"/>
            <a:r>
              <a:rPr lang="en-US" sz="2000" dirty="0"/>
              <a:t>for example, what is the meaning of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GB" sz="2400" dirty="0"/>
              <a:t>Only use operators when they make sense! </a:t>
            </a:r>
          </a:p>
          <a:p>
            <a:pPr lvl="1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A5F5D-7182-514E-8350-FF1450261517}"/>
              </a:ext>
            </a:extLst>
          </p:cNvPr>
          <p:cNvSpPr txBox="1"/>
          <p:nvPr/>
        </p:nvSpPr>
        <p:spPr>
          <a:xfrm>
            <a:off x="4448944" y="5257800"/>
            <a:ext cx="13729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DF5F329-CA9E-04C6-2E8C-22CC1782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5660260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874E9-6377-1C08-F604-2B330226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Why have Operator Overloading?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Numerical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E88F2-A0E2-2049-8BDD-BD986F3E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B3C1-2228-1D40-B838-020A28B1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</a:t>
            </a:r>
            <a:r>
              <a:rPr lang="en-US"/>
              <a:t>Operator Overloading?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5E645-B323-1C42-A2E3-90B01E916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Allows user defined classes to have a natural way of using operators</a:t>
            </a:r>
          </a:p>
          <a:p>
            <a:pPr lvl="2"/>
            <a:r>
              <a:rPr lang="en-US" sz="1800" dirty="0"/>
              <a:t>such as +, -, /, *, </a:t>
            </a:r>
            <a:r>
              <a:rPr lang="en-US" sz="1800"/>
              <a:t>&lt;, &gt;, ==, !=, and, or, no</a:t>
            </a:r>
            <a:r>
              <a:rPr lang="en-US" sz="1800" dirty="0"/>
              <a:t>t</a:t>
            </a:r>
          </a:p>
          <a:p>
            <a:pPr lvl="2"/>
            <a:endParaRPr lang="en-US" sz="1800" dirty="0"/>
          </a:p>
          <a:p>
            <a:r>
              <a:rPr lang="en-US" sz="2400" dirty="0"/>
              <a:t>Leads to more succinct and readable code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Makes user defined types feel more integrated with Python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34D0-C51A-0C41-A567-A7F305C13F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E3B8A-F3EF-F241-81E9-3DCC4249F3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6453-1A88-E54E-861C-042E66900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1000B-A374-F043-A4DF-2FD91176D4FD}"/>
              </a:ext>
            </a:extLst>
          </p:cNvPr>
          <p:cNvSpPr txBox="1"/>
          <p:nvPr/>
        </p:nvSpPr>
        <p:spPr>
          <a:xfrm>
            <a:off x="5500665" y="3928964"/>
            <a:ext cx="21216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4CB0-9783-474F-8DD3-BC6407902A8E}"/>
              </a:ext>
            </a:extLst>
          </p:cNvPr>
          <p:cNvSpPr txBox="1"/>
          <p:nvPr/>
        </p:nvSpPr>
        <p:spPr>
          <a:xfrm>
            <a:off x="2332314" y="3933056"/>
            <a:ext cx="21216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q1.add(q2)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C9E74-8A62-0043-88FD-3AC67B706673}"/>
              </a:ext>
            </a:extLst>
          </p:cNvPr>
          <p:cNvSpPr txBox="1"/>
          <p:nvPr/>
        </p:nvSpPr>
        <p:spPr>
          <a:xfrm>
            <a:off x="4836445" y="42617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6CB93F9E-0740-02F7-2BC7-30B58E64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0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5B1A-254B-834C-BB37-02C7A0A5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CD3C-77EB-D345-A22A-66123240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implement operators in a class </a:t>
            </a:r>
          </a:p>
          <a:p>
            <a:pPr lvl="1"/>
            <a:r>
              <a:rPr lang="en-US" sz="2000" dirty="0"/>
              <a:t>need to implement special methods</a:t>
            </a:r>
          </a:p>
          <a:p>
            <a:r>
              <a:rPr lang="en-US" sz="2400" dirty="0"/>
              <a:t>Each operator has an associated special method</a:t>
            </a:r>
          </a:p>
          <a:p>
            <a:r>
              <a:rPr lang="en-US" sz="2400" dirty="0"/>
              <a:t>All such methods start and end with a double underbar (‘_</a:t>
            </a:r>
            <a:r>
              <a:rPr lang="en-US" sz="700" dirty="0"/>
              <a:t> </a:t>
            </a:r>
            <a:r>
              <a:rPr lang="en-US" sz="2400" dirty="0"/>
              <a:t>_’)</a:t>
            </a:r>
          </a:p>
          <a:p>
            <a:pPr lvl="1"/>
            <a:r>
              <a:rPr lang="en-US" sz="2000" dirty="0"/>
              <a:t>have seen these style of methods with </a:t>
            </a:r>
          </a:p>
          <a:p>
            <a:pPr lvl="1"/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 err="1"/>
              <a:t>init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_() and _</a:t>
            </a:r>
            <a:r>
              <a:rPr lang="en-US" sz="700" dirty="0"/>
              <a:t> </a:t>
            </a:r>
            <a:r>
              <a:rPr lang="en-US" sz="2000" dirty="0"/>
              <a:t>_str_</a:t>
            </a:r>
            <a:r>
              <a:rPr lang="en-US" sz="700" dirty="0"/>
              <a:t> </a:t>
            </a:r>
            <a:r>
              <a:rPr lang="en-US" sz="2000" dirty="0"/>
              <a:t>_()</a:t>
            </a:r>
          </a:p>
          <a:p>
            <a:r>
              <a:rPr lang="en-US" sz="2400" dirty="0"/>
              <a:t>For example </a:t>
            </a:r>
          </a:p>
          <a:p>
            <a:pPr lvl="1"/>
            <a:r>
              <a:rPr lang="en-US" sz="2000" dirty="0"/>
              <a:t>add (+) is implemented by 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add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(self, other)</a:t>
            </a:r>
          </a:p>
          <a:p>
            <a:pPr lvl="1"/>
            <a:r>
              <a:rPr lang="en-US" sz="2000" dirty="0"/>
              <a:t>subtract (-) by 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sub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(self, other)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1796-C86E-9E41-A3F1-DE56B2CA1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4A15-4EEA-E840-AB42-4788407223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37F8D-173C-5245-A7B5-6B4C1286D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92E3B-DA92-63AA-B580-821EA598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5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A60A-F300-3446-9BF7-D1757ADA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EEE6-A9D5-3A44-9FF7-224950172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6051"/>
            <a:ext cx="8913681" cy="754116"/>
          </a:xfrm>
        </p:spPr>
        <p:txBody>
          <a:bodyPr/>
          <a:lstStyle/>
          <a:p>
            <a:r>
              <a:rPr lang="en-US" sz="2400" dirty="0"/>
              <a:t>Class Quantity that supports + and –</a:t>
            </a:r>
          </a:p>
          <a:p>
            <a:endParaRPr lang="en-US" sz="2400" dirty="0"/>
          </a:p>
          <a:p>
            <a:pPr lvl="2"/>
            <a:endParaRPr lang="en-US" sz="16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Note </a:t>
            </a:r>
            <a:r>
              <a:rPr lang="en-US" sz="2400" dirty="0">
                <a:latin typeface="Courier" pitchFamily="2" charset="0"/>
              </a:rPr>
              <a:t>Quantity</a:t>
            </a:r>
            <a:r>
              <a:rPr lang="en-US" sz="2400" dirty="0"/>
              <a:t> is </a:t>
            </a:r>
            <a:r>
              <a:rPr lang="en-US" sz="2400" i="1" dirty="0"/>
              <a:t>Immutable</a:t>
            </a:r>
            <a:r>
              <a:rPr lang="en-US" sz="2400" dirty="0"/>
              <a:t> </a:t>
            </a:r>
          </a:p>
          <a:p>
            <a:pPr lvl="2"/>
            <a:r>
              <a:rPr lang="en-US" sz="1600" dirty="0"/>
              <a:t>adding two quantities together generates a new quantity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ACA32-F96D-184A-AA64-C71241182C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32B9-C2E1-1044-92E5-EDF2FFD0DF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D5B8C-D177-084D-996E-4FDD0870E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B65FB-48FA-3C43-BEB5-532B73E9937C}"/>
              </a:ext>
            </a:extLst>
          </p:cNvPr>
          <p:cNvSpPr txBox="1"/>
          <p:nvPr/>
        </p:nvSpPr>
        <p:spPr>
          <a:xfrm>
            <a:off x="593543" y="1984858"/>
            <a:ext cx="4719498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Quantity: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value=0):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_add_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_sub_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_str_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'Quantity['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']'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295E6-0935-4245-B6E9-13EAD953AF02}"/>
              </a:ext>
            </a:extLst>
          </p:cNvPr>
          <p:cNvSpPr txBox="1"/>
          <p:nvPr/>
        </p:nvSpPr>
        <p:spPr>
          <a:xfrm>
            <a:off x="6039088" y="2354946"/>
            <a:ext cx="303318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=', q1, ', q2 =', q2)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=', q3)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7D8B8-2746-CE46-8D47-0ACF71DE396C}"/>
              </a:ext>
            </a:extLst>
          </p:cNvPr>
          <p:cNvSpPr txBox="1"/>
          <p:nvPr/>
        </p:nvSpPr>
        <p:spPr>
          <a:xfrm>
            <a:off x="6528329" y="4167266"/>
            <a:ext cx="303318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 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</p:txBody>
      </p:sp>
      <p:pic>
        <p:nvPicPr>
          <p:cNvPr id="10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550F6CBE-73EF-C611-F385-8DBA77E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807" y="5770510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1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3D06-6A21-C746-B20C-CF5E8B89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822AC1-C79E-3544-BB79-A7F43BD37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637323"/>
              </p:ext>
            </p:extLst>
          </p:nvPr>
        </p:nvGraphicFramePr>
        <p:xfrm>
          <a:off x="632520" y="2276872"/>
          <a:ext cx="8333208" cy="292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5">
                  <a:extLst>
                    <a:ext uri="{9D8B030D-6E8A-4147-A177-3AD203B41FA5}">
                      <a16:colId xmlns:a16="http://schemas.microsoft.com/office/drawing/2014/main" val="5874803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823633193"/>
                    </a:ext>
                  </a:extLst>
                </a:gridCol>
                <a:gridCol w="3808041">
                  <a:extLst>
                    <a:ext uri="{9D8B030D-6E8A-4147-A177-3AD203B41FA5}">
                      <a16:colId xmlns:a16="http://schemas.microsoft.com/office/drawing/2014/main" val="3614736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8221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+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_add_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1828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Subtraction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–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_sub_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97116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Multiplication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*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mul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69986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**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_pow_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76815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Division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/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truediv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1845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Floor Division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//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floordiv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5107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Modulo (Remainder)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q1 %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_mod_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9524279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BB63-C6A9-2742-8C2E-011A98A9ED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B83E-C22A-164D-8207-46B8C1D3FA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6410-38DF-A945-B5A4-CDB174712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5E7B2-8B57-F19E-ADED-582A3294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FA1-0BE6-8546-A782-41AC484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2D43-0575-444C-A6CB-16B34E2B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81" y="1416051"/>
            <a:ext cx="8913681" cy="4529138"/>
          </a:xfrm>
        </p:spPr>
        <p:txBody>
          <a:bodyPr/>
          <a:lstStyle/>
          <a:p>
            <a:r>
              <a:rPr lang="en-US" sz="2400" dirty="0"/>
              <a:t>Adding Numerical Operators to the </a:t>
            </a:r>
            <a:r>
              <a:rPr lang="en-US" sz="2400" dirty="0">
                <a:latin typeface="Courier" pitchFamily="2" charset="0"/>
              </a:rPr>
              <a:t>Quantity</a:t>
            </a:r>
            <a:r>
              <a:rPr lang="en-US" sz="2400" dirty="0"/>
              <a:t>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0AC5C-0454-4E4C-BB47-8550351C04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86489-071D-DA40-9050-1D62D8BDD8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ED64-8F68-9740-BCA1-3C5AC0D91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3115-D9F0-D841-8689-735C922E7550}"/>
              </a:ext>
            </a:extLst>
          </p:cNvPr>
          <p:cNvSpPr txBox="1"/>
          <p:nvPr/>
        </p:nvSpPr>
        <p:spPr>
          <a:xfrm>
            <a:off x="527573" y="1936994"/>
            <a:ext cx="4968551" cy="4770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value=0):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_add_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_sub_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truediv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401C3-B855-5441-B780-E116F3C23C32}"/>
              </a:ext>
            </a:extLst>
          </p:cNvPr>
          <p:cNvSpPr txBox="1"/>
          <p:nvPr/>
        </p:nvSpPr>
        <p:spPr>
          <a:xfrm>
            <a:off x="5663640" y="2276796"/>
            <a:ext cx="372700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'q3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'q2 - q1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*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/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1FA1-A110-7142-90E3-44044F7E8F2E}"/>
              </a:ext>
            </a:extLst>
          </p:cNvPr>
          <p:cNvSpPr txBox="1"/>
          <p:nvPr/>
        </p:nvSpPr>
        <p:spPr>
          <a:xfrm>
            <a:off x="6681192" y="5133779"/>
            <a:ext cx="3033183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q2 - q1 Quantity[5]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* q2 = Quantity[50]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/ q2 = Quantity[0.5]</a:t>
            </a:r>
          </a:p>
        </p:txBody>
      </p:sp>
    </p:spTree>
    <p:extLst>
      <p:ext uri="{BB962C8B-B14F-4D97-AF65-F5344CB8AC3E}">
        <p14:creationId xmlns:p14="http://schemas.microsoft.com/office/powerpoint/2010/main" val="3951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E3D5-A333-3347-A574-2366A4F3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9BB0-9D98-934C-B935-F9BED0F7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77964"/>
            <a:ext cx="8913681" cy="4529138"/>
          </a:xfrm>
        </p:spPr>
        <p:txBody>
          <a:bodyPr/>
          <a:lstStyle/>
          <a:p>
            <a:r>
              <a:rPr lang="en-US" sz="2400" dirty="0"/>
              <a:t>May want to use integers with Quantities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097DB-DCA8-C948-947E-F110E12A2C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EE9AF-2C38-3540-A700-2D9587E1E6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9126-5847-D544-B1C3-A7DF9C788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98D1F-B540-6044-96E7-189ABE12C37E}"/>
              </a:ext>
            </a:extLst>
          </p:cNvPr>
          <p:cNvSpPr txBox="1"/>
          <p:nvPr/>
        </p:nvSpPr>
        <p:spPr>
          <a:xfrm>
            <a:off x="697638" y="2000311"/>
            <a:ext cx="559921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… previous code omitted for brevity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other):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(other,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other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truediv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other):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(other,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other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95985-D6E9-7F4C-A3BA-B34B0CC9F989}"/>
              </a:ext>
            </a:extLst>
          </p:cNvPr>
          <p:cNvSpPr txBox="1"/>
          <p:nvPr/>
        </p:nvSpPr>
        <p:spPr>
          <a:xfrm>
            <a:off x="6682189" y="2420888"/>
            <a:ext cx="25202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* 2'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'q2 / 2'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50AE-4D0B-6F4A-A522-B8198AAE6F0B}"/>
              </a:ext>
            </a:extLst>
          </p:cNvPr>
          <p:cNvSpPr txBox="1"/>
          <p:nvPr/>
        </p:nvSpPr>
        <p:spPr>
          <a:xfrm>
            <a:off x="7401091" y="3867487"/>
            <a:ext cx="2023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* 2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q2 / 2 Quantity[5.0]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BB793-169F-4940-9455-B86A755DFDB4}"/>
              </a:ext>
            </a:extLst>
          </p:cNvPr>
          <p:cNvSpPr txBox="1"/>
          <p:nvPr/>
        </p:nvSpPr>
        <p:spPr>
          <a:xfrm>
            <a:off x="6822319" y="5321927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Can use </a:t>
            </a:r>
            <a:r>
              <a:rPr lang="en-GB" i="1" dirty="0" err="1">
                <a:solidFill>
                  <a:srgbClr val="0000FF"/>
                </a:solidFill>
              </a:rPr>
              <a:t>isinstance</a:t>
            </a:r>
            <a:r>
              <a:rPr lang="en-GB" i="1" dirty="0">
                <a:solidFill>
                  <a:srgbClr val="0000FF"/>
                </a:solidFill>
              </a:rPr>
              <a:t> to</a:t>
            </a:r>
          </a:p>
          <a:p>
            <a:r>
              <a:rPr lang="en-GB" i="1" dirty="0">
                <a:solidFill>
                  <a:srgbClr val="0000FF"/>
                </a:solidFill>
              </a:rPr>
              <a:t>Check type of parameter</a:t>
            </a:r>
          </a:p>
          <a:p>
            <a:r>
              <a:rPr lang="en-GB" i="1" dirty="0">
                <a:solidFill>
                  <a:srgbClr val="0000FF"/>
                </a:solidFill>
              </a:rPr>
              <a:t>Provides useful flexibility</a:t>
            </a:r>
          </a:p>
        </p:txBody>
      </p:sp>
      <p:pic>
        <p:nvPicPr>
          <p:cNvPr id="11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476F3E0-07AD-28C7-1027-F33D6C1D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2" y="5303133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5FD7-5471-3743-B0A7-D6BCB1C1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89E985-F76F-D943-BEC5-90A11485F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148407"/>
              </p:ext>
            </p:extLst>
          </p:nvPr>
        </p:nvGraphicFramePr>
        <p:xfrm>
          <a:off x="1424608" y="2276872"/>
          <a:ext cx="74144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7599982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69985166"/>
                    </a:ext>
                  </a:extLst>
                </a:gridCol>
                <a:gridCol w="2949942">
                  <a:extLst>
                    <a:ext uri="{9D8B030D-6E8A-4147-A177-3AD203B41FA5}">
                      <a16:colId xmlns:a16="http://schemas.microsoft.com/office/drawing/2014/main" val="3527785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2421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Less than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&lt;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lt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8798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Less than or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&lt;=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_le_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274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==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eq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374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Not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!=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_ne_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922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Greater than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&gt;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gt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03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Greater than or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&gt;=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ge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03142489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3B00-D1D7-C54F-9AE6-A1DCCDCDD3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66BA9-D3CF-7F48-8AF1-C8EFD87637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A3CF6-C4E8-3A4D-9E35-23D70C1A9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6DE27-C7A9-7B39-E2B0-FEEA033D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490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3D272-FCB6-4C53-8B5C-029422EC8F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77497C-AA2B-4BEF-B143-D521D851C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Words>1417</Words>
  <Application>Microsoft Macintosh PowerPoint</Application>
  <PresentationFormat>A4 Paper (210x297 mm)</PresentationFormat>
  <Paragraphs>256</Paragraphs>
  <Slides>12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Operator Overloading</vt:lpstr>
      <vt:lpstr>Plan for Session</vt:lpstr>
      <vt:lpstr>Why have Operator Overloading?</vt:lpstr>
      <vt:lpstr>Defining Operators</vt:lpstr>
      <vt:lpstr>Defining Operators</vt:lpstr>
      <vt:lpstr>Numerical Operators</vt:lpstr>
      <vt:lpstr>Numerical Operators</vt:lpstr>
      <vt:lpstr>Numerical Operators</vt:lpstr>
      <vt:lpstr>Comparison Operators</vt:lpstr>
      <vt:lpstr>Comparison Operators</vt:lpstr>
      <vt:lpstr>Logical Operators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102</cp:revision>
  <dcterms:modified xsi:type="dcterms:W3CDTF">2024-08-29T08:57:45Z</dcterms:modified>
</cp:coreProperties>
</file>